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7" r:id="rId5"/>
    <p:sldId id="266" r:id="rId6"/>
    <p:sldId id="268" r:id="rId7"/>
    <p:sldId id="276" r:id="rId8"/>
    <p:sldId id="277" r:id="rId9"/>
    <p:sldId id="267" r:id="rId10"/>
    <p:sldId id="269" r:id="rId11"/>
    <p:sldId id="278" r:id="rId12"/>
    <p:sldId id="270" r:id="rId13"/>
    <p:sldId id="279" r:id="rId14"/>
    <p:sldId id="280" r:id="rId15"/>
    <p:sldId id="281" r:id="rId16"/>
    <p:sldId id="271" r:id="rId17"/>
    <p:sldId id="273" r:id="rId18"/>
    <p:sldId id="282" r:id="rId19"/>
    <p:sldId id="260" r:id="rId20"/>
    <p:sldId id="283" r:id="rId21"/>
    <p:sldId id="261" r:id="rId22"/>
    <p:sldId id="262" r:id="rId23"/>
    <p:sldId id="263" r:id="rId24"/>
    <p:sldId id="284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3CC"/>
    <a:srgbClr val="CEB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836FD-8CD5-4E2C-AFFF-507960D9B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1108BE-AAD3-4767-A838-FC9FB7598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4259EF-9A45-4E79-85C3-331A21178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7D-BD76-4D91-976E-90B3FCB85C35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D71A56-72F1-442A-A2ED-13932C68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ED4D56-B0C1-4525-8579-A79C0E40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1901-616E-4287-9B7A-72AD93D1F3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67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61F81-25D8-4276-8753-CBD4F455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ED057FB-5BE5-4D0B-A83C-38F4753C0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AEE9CA-645B-406A-A35A-6613BD51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7D-BD76-4D91-976E-90B3FCB85C35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0EEEB1-1F82-4D5A-887E-D0642ED1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B7206F-CB14-4511-A153-129886BF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1901-616E-4287-9B7A-72AD93D1F3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47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EF312A-35EF-4154-AF7B-E71E52EC9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A0A5280-182C-41AB-9C87-728F8266F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64D861-52B3-48FE-A18C-AACE076BE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7D-BD76-4D91-976E-90B3FCB85C35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C2991B-0749-43D5-BAF3-24979A9A5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29523C-C187-487F-B44D-34B29102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1901-616E-4287-9B7A-72AD93D1F3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8240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9FA46-F845-4EC6-802B-19FABD53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F77DE2-B5C9-4C33-B25C-68DA445BF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3F0B24-DB2E-4477-9D93-EFA388DAB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7D-BD76-4D91-976E-90B3FCB85C35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EF4173-FDD1-4729-9885-7022E3C2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F5FD67-F360-4027-9D65-7AEAD42B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1901-616E-4287-9B7A-72AD93D1F3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93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48C82-D9F3-4D89-96E7-DFA96EA79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6C77D13-F6AC-47E3-B3DA-3AE721C1E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F2EF56-546A-47D4-9D72-2D98E11F6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7D-BD76-4D91-976E-90B3FCB85C35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1C2BA4-7B2B-4F5A-A819-0716F2C0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1076DF-0E75-4C9A-B36C-BB36B67C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1901-616E-4287-9B7A-72AD93D1F3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45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DFB42-806D-489B-AA17-79046643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9534B8-6633-4B7D-A35C-0F7BFE9AE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57B87B-4D76-4962-B6EA-264161F58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8A7601-15E4-462A-99C1-E31A9A53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7D-BD76-4D91-976E-90B3FCB85C35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460437-52C8-4E00-9036-6E84F55C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62EA1F-2B6A-480D-94F2-F24948A9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1901-616E-4287-9B7A-72AD93D1F3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80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FA929A-566D-4DFB-9074-715D65CCD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BF3095-33AD-4AEF-9534-245835B0A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A1AC03-19F2-4A4B-84BE-2493AE105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1BDB33F-9699-4694-BA14-2BF2C8D5D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270D170-1824-4EA4-9C53-A01B9726D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4F34321-E760-43A1-A41D-BFFAA503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7D-BD76-4D91-976E-90B3FCB85C35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94A988A-D9ED-4EAF-B3D5-AEB84A225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F87D7E-ECCE-46B8-A5C7-3481A4D7C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1901-616E-4287-9B7A-72AD93D1F3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92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D2DDD-265D-46D0-855B-B238DD49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FE997A0-482F-4849-B8F3-326C4D6D0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7D-BD76-4D91-976E-90B3FCB85C35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FAFC52-C80F-4F50-9257-2BFDD0B9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5CB8D54-84D5-4CE3-94EB-328863AE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1901-616E-4287-9B7A-72AD93D1F3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03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51D045-4EEC-4E46-B8EF-954B19BA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7D-BD76-4D91-976E-90B3FCB85C35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A556EC4-8395-4D88-99F7-82889AE64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A52704-A92F-48A9-B535-5E89ADB9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1901-616E-4287-9B7A-72AD93D1F3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90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3A50CD-2179-4170-971B-5DDFCE29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8D38F2-2438-4FB2-A467-DD241314C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0D650B5-04F4-47AE-AE52-003721E10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F46EA3-00B2-45FC-AC5A-EABF75B5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7D-BD76-4D91-976E-90B3FCB85C35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358372-F5FA-4524-9831-5693003D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07A976A-7D16-4236-9886-8AF54486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1901-616E-4287-9B7A-72AD93D1F3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62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A70BAB-FF38-45E2-9545-4D795E8E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A2229B-679B-4450-9F07-C1B0109EF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B36F0E-C0CA-4ECA-BA59-114C98CCC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767081E-EAFF-4FFA-9CA3-2F355310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0A57D-BD76-4D91-976E-90B3FCB85C35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219323-AE22-4DC1-A3EE-7685301BA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E2DE58-38CA-4684-92B2-EC2098E4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1901-616E-4287-9B7A-72AD93D1F3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47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7DB945B-92D0-428F-BBE5-8B9CBADC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BCB138-E0DB-42CF-A88F-349FC23C7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FD72C6-D992-47DF-8F02-0432B424F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0A57D-BD76-4D91-976E-90B3FCB85C35}" type="datetimeFigureOut">
              <a:rPr lang="pt-BR" smtClean="0"/>
              <a:t>12/11/2021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C337C2-DE1D-4DC9-9E9F-42E6B5E42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7A0772-5828-45B8-AF99-19FC80F00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21901-616E-4287-9B7A-72AD93D1F3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75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E0380-04FD-4714-8B61-B7A99D0E5A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A92156-46C6-4E60-8F67-06839BE118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 descr="Interface gráfica do usuário, Aplicativo&#10;&#10;Descrição gerada automaticamente com confiança média">
            <a:extLst>
              <a:ext uri="{FF2B5EF4-FFF2-40B4-BE49-F238E27FC236}">
                <a16:creationId xmlns:a16="http://schemas.microsoft.com/office/drawing/2014/main" id="{718CEE0F-D745-434B-92F8-FE4138C29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7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E8BB636E-750B-4397-BCDA-1536F93A15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375" r="90469">
                        <a14:foregroundMark x1="17813" y1="26406" x2="17813" y2="26406"/>
                        <a14:foregroundMark x1="26563" y1="33906" x2="26563" y2="33906"/>
                        <a14:foregroundMark x1="54375" y1="25781" x2="54375" y2="25781"/>
                        <a14:foregroundMark x1="73906" y1="26563" x2="73906" y2="26563"/>
                        <a14:foregroundMark x1="72344" y1="27500" x2="73281" y2="31406"/>
                        <a14:foregroundMark x1="90469" y1="54844" x2="90469" y2="54844"/>
                        <a14:foregroundMark x1="9375" y1="55781" x2="9375" y2="5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57" y="341243"/>
            <a:ext cx="1020416" cy="10204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7BE592D-E3C1-4F86-99A7-D4AAC355D66A}"/>
              </a:ext>
            </a:extLst>
          </p:cNvPr>
          <p:cNvSpPr txBox="1"/>
          <p:nvPr/>
        </p:nvSpPr>
        <p:spPr>
          <a:xfrm>
            <a:off x="834887" y="850840"/>
            <a:ext cx="9833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Nesta seção vamos abordar um aspecto bastante subjetivo e pouco abordado no processo de pesquisa de preços: </a:t>
            </a:r>
            <a:r>
              <a:rPr lang="pt-BR" sz="2000" b="1" dirty="0">
                <a:latin typeface="Montserrat" panose="00000500000000000000" pitchFamily="2" charset="0"/>
              </a:rPr>
              <a:t>A solicitação de cotações.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2716E2-B840-4844-8533-1349197C585E}"/>
              </a:ext>
            </a:extLst>
          </p:cNvPr>
          <p:cNvSpPr txBox="1"/>
          <p:nvPr/>
        </p:nvSpPr>
        <p:spPr>
          <a:xfrm>
            <a:off x="1060174" y="1702972"/>
            <a:ext cx="983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Sabemos que r</a:t>
            </a:r>
            <a:r>
              <a:rPr lang="pt-BR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eceber cotações no setor p</a:t>
            </a:r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úblico nem sempre é uma tarefa fácil, e existem algumas crenças que tornam o trabalho ainda mais intimidador.</a:t>
            </a:r>
            <a:endParaRPr lang="pt-BR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D62240-799A-46F7-A10B-75DB964CBD44}"/>
              </a:ext>
            </a:extLst>
          </p:cNvPr>
          <p:cNvSpPr txBox="1"/>
          <p:nvPr/>
        </p:nvSpPr>
        <p:spPr>
          <a:xfrm>
            <a:off x="5817704" y="2700555"/>
            <a:ext cx="50755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 entendermos melhor este segmento, é preciso encarar a solicitação como um estágio inicial da relação entre Estado e Fornecedor.</a:t>
            </a:r>
          </a:p>
          <a:p>
            <a:endParaRPr lang="pt-BR" dirty="0">
              <a:solidFill>
                <a:srgbClr val="000000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Desmistificando o fato de que não podemos estabelecer uma comunicação direta e cordial com as empresas.</a:t>
            </a:r>
          </a:p>
          <a:p>
            <a:endParaRPr lang="pt-BR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seguir, elencamos algumas regras que podem facilitar o sucesso na sua abordagem.</a:t>
            </a:r>
            <a:endParaRPr lang="pt-BR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EAE44875-99DF-41C2-BAC2-47248BF44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2400" l="9664" r="89916">
                        <a14:foregroundMark x1="50000" y1="28000" x2="50000" y2="28000"/>
                        <a14:foregroundMark x1="36134" y1="14000" x2="36134" y2="14000"/>
                        <a14:foregroundMark x1="33193" y1="26800" x2="33193" y2="26800"/>
                        <a14:foregroundMark x1="44958" y1="91600" x2="44958" y2="91600"/>
                        <a14:foregroundMark x1="55042" y1="92400" x2="55042" y2="92400"/>
                        <a14:foregroundMark x1="63025" y1="29600" x2="63025" y2="29600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774" y="2438752"/>
            <a:ext cx="3397124" cy="356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3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E8BB636E-750B-4397-BCDA-1536F93A154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375" r="90469">
                        <a14:foregroundMark x1="17813" y1="26406" x2="17813" y2="26406"/>
                        <a14:foregroundMark x1="26563" y1="33906" x2="26563" y2="33906"/>
                        <a14:foregroundMark x1="54375" y1="25781" x2="54375" y2="25781"/>
                        <a14:foregroundMark x1="73906" y1="26563" x2="73906" y2="26563"/>
                        <a14:foregroundMark x1="72344" y1="27500" x2="73281" y2="31406"/>
                        <a14:foregroundMark x1="90469" y1="54844" x2="90469" y2="54844"/>
                        <a14:foregroundMark x1="9375" y1="55781" x2="9375" y2="5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757" y="341243"/>
            <a:ext cx="1020416" cy="10204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7BE592D-E3C1-4F86-99A7-D4AAC355D66A}"/>
              </a:ext>
            </a:extLst>
          </p:cNvPr>
          <p:cNvSpPr txBox="1"/>
          <p:nvPr/>
        </p:nvSpPr>
        <p:spPr>
          <a:xfrm>
            <a:off x="834887" y="850840"/>
            <a:ext cx="9833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Montserrat" panose="00000500000000000000" pitchFamily="2" charset="0"/>
              </a:rPr>
              <a:t>Regra #1: </a:t>
            </a:r>
            <a:r>
              <a:rPr lang="pt-BR" sz="2000" b="1" dirty="0">
                <a:solidFill>
                  <a:srgbClr val="3C43CC"/>
                </a:solidFill>
                <a:latin typeface="Montserrat" panose="00000500000000000000" pitchFamily="2" charset="0"/>
              </a:rPr>
              <a:t>Use a empatia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92716E2-B840-4844-8533-1349197C585E}"/>
              </a:ext>
            </a:extLst>
          </p:cNvPr>
          <p:cNvSpPr txBox="1"/>
          <p:nvPr/>
        </p:nvSpPr>
        <p:spPr>
          <a:xfrm>
            <a:off x="874645" y="1238166"/>
            <a:ext cx="9833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Coloque-se no lugar do fornecedor por um minuto. As cotações são importantes para o seu trabalho, mas não são uma prioridade pra ele. </a:t>
            </a:r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 tempo é escasso para todo mundo.</a:t>
            </a:r>
            <a:endParaRPr lang="pt-BR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D65A158-9C61-4913-8255-D50440C879B1}"/>
              </a:ext>
            </a:extLst>
          </p:cNvPr>
          <p:cNvSpPr txBox="1"/>
          <p:nvPr/>
        </p:nvSpPr>
        <p:spPr>
          <a:xfrm>
            <a:off x="874645" y="2208274"/>
            <a:ext cx="9833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Montserrat" panose="00000500000000000000" pitchFamily="2" charset="0"/>
              </a:rPr>
              <a:t>Regra #2: </a:t>
            </a:r>
            <a:r>
              <a:rPr lang="pt-BR" sz="2000" b="1" dirty="0">
                <a:solidFill>
                  <a:srgbClr val="3C43CC"/>
                </a:solidFill>
                <a:latin typeface="Montserrat" panose="00000500000000000000" pitchFamily="2" charset="0"/>
              </a:rPr>
              <a:t>Simplifique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E639C6-9725-45D9-A9A8-192200390721}"/>
              </a:ext>
            </a:extLst>
          </p:cNvPr>
          <p:cNvSpPr txBox="1"/>
          <p:nvPr/>
        </p:nvSpPr>
        <p:spPr>
          <a:xfrm>
            <a:off x="874645" y="3665392"/>
            <a:ext cx="9833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Montserrat" panose="00000500000000000000" pitchFamily="2" charset="0"/>
              </a:rPr>
              <a:t>Regra #3: </a:t>
            </a:r>
            <a:r>
              <a:rPr lang="pt-BR" sz="2000" b="1" dirty="0">
                <a:solidFill>
                  <a:srgbClr val="3C43CC"/>
                </a:solidFill>
                <a:latin typeface="Montserrat" panose="00000500000000000000" pitchFamily="2" charset="0"/>
              </a:rPr>
              <a:t>Construa relações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D7DB257-DE2F-4F68-8F3E-8AC38EF746E9}"/>
              </a:ext>
            </a:extLst>
          </p:cNvPr>
          <p:cNvSpPr txBox="1"/>
          <p:nvPr/>
        </p:nvSpPr>
        <p:spPr>
          <a:xfrm>
            <a:off x="834887" y="4832134"/>
            <a:ext cx="9833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latin typeface="Montserrat" panose="00000500000000000000" pitchFamily="2" charset="0"/>
              </a:rPr>
              <a:t>Regra #4: </a:t>
            </a:r>
            <a:r>
              <a:rPr lang="pt-BR" sz="2000" b="1" dirty="0">
                <a:solidFill>
                  <a:srgbClr val="3C43CC"/>
                </a:solidFill>
                <a:latin typeface="Montserrat" panose="00000500000000000000" pitchFamily="2" charset="0"/>
              </a:rPr>
              <a:t>Seja persistente e paciente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67003A3-8F84-4F7A-AD65-CBAFA3E6033A}"/>
              </a:ext>
            </a:extLst>
          </p:cNvPr>
          <p:cNvSpPr txBox="1"/>
          <p:nvPr/>
        </p:nvSpPr>
        <p:spPr>
          <a:xfrm>
            <a:off x="874645" y="2602020"/>
            <a:ext cx="9833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Nem todas as empresas estão acostumadas aos termos e jargões utilizados no setor público. Elabore uma solicitação objetiva, descreva a contratação pretendida e anexe o Termo de Referência para mais informações.</a:t>
            </a:r>
            <a:endParaRPr lang="pt-BR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8EF5BCC-EF07-4E01-8B3C-BB72D37D6742}"/>
              </a:ext>
            </a:extLst>
          </p:cNvPr>
          <p:cNvSpPr txBox="1"/>
          <p:nvPr/>
        </p:nvSpPr>
        <p:spPr>
          <a:xfrm>
            <a:off x="848139" y="4060041"/>
            <a:ext cx="983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relação não acaba ao receber a cotação. É importante deixar canais abertos para dúvidas e aproximação entre as partes.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2E67F4-CE3E-429A-A5C9-0DA723F23096}"/>
              </a:ext>
            </a:extLst>
          </p:cNvPr>
          <p:cNvSpPr txBox="1"/>
          <p:nvPr/>
        </p:nvSpPr>
        <p:spPr>
          <a:xfrm>
            <a:off x="874645" y="5245496"/>
            <a:ext cx="98331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Mesmo seguindo essas regras, você pode encontrar resistências e recusas. É importante ter paciência para seguir explicando a importância do seu trabalho e conseguir as informações necessárias.</a:t>
            </a:r>
            <a:endParaRPr lang="pt-BR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16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9CDE1116-BAFF-4902-88B4-06303EF7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96D7CAF-5FC1-4913-B43F-6AEDE040B01D}"/>
              </a:ext>
            </a:extLst>
          </p:cNvPr>
          <p:cNvSpPr/>
          <p:nvPr/>
        </p:nvSpPr>
        <p:spPr>
          <a:xfrm>
            <a:off x="2875723" y="1249017"/>
            <a:ext cx="6427304" cy="4359965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Histograma&#10;&#10;Descrição gerada automaticamente">
            <a:extLst>
              <a:ext uri="{FF2B5EF4-FFF2-40B4-BE49-F238E27FC236}">
                <a16:creationId xmlns:a16="http://schemas.microsoft.com/office/drawing/2014/main" id="{8DDF46B2-D2A8-458A-943F-8485DC1AE4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731" y="1140598"/>
            <a:ext cx="4875287" cy="45768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C624433-C689-4A83-B0EB-C2C28ACFBA49}"/>
              </a:ext>
            </a:extLst>
          </p:cNvPr>
          <p:cNvSpPr/>
          <p:nvPr/>
        </p:nvSpPr>
        <p:spPr>
          <a:xfrm>
            <a:off x="2250797" y="2136337"/>
            <a:ext cx="668324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Saneamento </a:t>
            </a:r>
          </a:p>
          <a:p>
            <a:pPr algn="ctr"/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       (básico) de</a:t>
            </a:r>
          </a:p>
          <a:p>
            <a:pPr algn="ctr"/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                amostras</a:t>
            </a:r>
          </a:p>
        </p:txBody>
      </p:sp>
    </p:spTree>
    <p:extLst>
      <p:ext uri="{BB962C8B-B14F-4D97-AF65-F5344CB8AC3E}">
        <p14:creationId xmlns:p14="http://schemas.microsoft.com/office/powerpoint/2010/main" val="1187497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Histograma&#10;&#10;Descrição gerada automaticamente">
            <a:extLst>
              <a:ext uri="{FF2B5EF4-FFF2-40B4-BE49-F238E27FC236}">
                <a16:creationId xmlns:a16="http://schemas.microsoft.com/office/drawing/2014/main" id="{C40FA6A3-E85D-4C17-905F-A2291AF5B4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56" y="477079"/>
            <a:ext cx="726994" cy="68248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A76C27-9FC3-4116-A79E-C36B146FE315}"/>
              </a:ext>
            </a:extLst>
          </p:cNvPr>
          <p:cNvSpPr txBox="1"/>
          <p:nvPr/>
        </p:nvSpPr>
        <p:spPr>
          <a:xfrm>
            <a:off x="834887" y="850840"/>
            <a:ext cx="9833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Agora que já coletamos os preços é preciso organizar as amostras, realizando o que chamamos de </a:t>
            </a:r>
            <a:r>
              <a:rPr lang="pt-BR" sz="2000" b="1" dirty="0">
                <a:latin typeface="Montserrat" panose="00000500000000000000" pitchFamily="2" charset="0"/>
              </a:rPr>
              <a:t>Saneamento de amostras.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1BB2E26-60E2-4BD7-8A97-0D7C68E18896}"/>
              </a:ext>
            </a:extLst>
          </p:cNvPr>
          <p:cNvSpPr txBox="1"/>
          <p:nvPr/>
        </p:nvSpPr>
        <p:spPr>
          <a:xfrm>
            <a:off x="861390" y="1809401"/>
            <a:ext cx="98331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anose="00000500000000000000" pitchFamily="2" charset="0"/>
              </a:rPr>
              <a:t>Para facilitar a compreensão, tomemos como exemplo uma aquisição simples de teclados para computador.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Montserrat" panose="00000500000000000000" pitchFamily="2" charset="0"/>
              </a:rPr>
              <a:t>Utilizando uma planilha, disponha os valores de forma simplificada para calcular: </a:t>
            </a:r>
            <a:r>
              <a:rPr lang="pt-BR" b="1" dirty="0">
                <a:latin typeface="Montserrat" panose="00000500000000000000" pitchFamily="2" charset="0"/>
              </a:rPr>
              <a:t>Média, Desvio Padrão, Coeficiente de Variação </a:t>
            </a:r>
            <a:r>
              <a:rPr lang="pt-BR" dirty="0">
                <a:latin typeface="Montserrat" panose="00000500000000000000" pitchFamily="2" charset="0"/>
              </a:rPr>
              <a:t>e</a:t>
            </a:r>
            <a:r>
              <a:rPr lang="pt-BR" b="1" dirty="0">
                <a:latin typeface="Montserrat" panose="00000500000000000000" pitchFamily="2" charset="0"/>
              </a:rPr>
              <a:t> Limite de Variação.</a:t>
            </a:r>
          </a:p>
          <a:p>
            <a:endParaRPr lang="pt-BR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Exemplo:</a:t>
            </a:r>
            <a:endParaRPr lang="pt-BR" b="1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799E020-8A72-499B-AE09-5B56C8E08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543" y="4091401"/>
            <a:ext cx="7922914" cy="191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73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Histograma&#10;&#10;Descrição gerada automaticamente">
            <a:extLst>
              <a:ext uri="{FF2B5EF4-FFF2-40B4-BE49-F238E27FC236}">
                <a16:creationId xmlns:a16="http://schemas.microsoft.com/office/drawing/2014/main" id="{C40FA6A3-E85D-4C17-905F-A2291AF5B4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56" y="477079"/>
            <a:ext cx="726994" cy="68248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A76C27-9FC3-4116-A79E-C36B146FE315}"/>
              </a:ext>
            </a:extLst>
          </p:cNvPr>
          <p:cNvSpPr txBox="1"/>
          <p:nvPr/>
        </p:nvSpPr>
        <p:spPr>
          <a:xfrm>
            <a:off x="1060173" y="850840"/>
            <a:ext cx="960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ontserrat" panose="00000500000000000000" pitchFamily="2" charset="0"/>
              </a:rPr>
              <a:t>Para realizarmos os cálculos do exemplo, utilizamos as seguintes fórmulas no Excel:</a:t>
            </a:r>
            <a:endParaRPr lang="pt-BR" sz="2000" b="1" dirty="0">
              <a:latin typeface="Montserrat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E76715-43CF-427F-B3E9-C2E7A521528E}"/>
              </a:ext>
            </a:extLst>
          </p:cNvPr>
          <p:cNvSpPr txBox="1"/>
          <p:nvPr/>
        </p:nvSpPr>
        <p:spPr>
          <a:xfrm>
            <a:off x="1060174" y="1702972"/>
            <a:ext cx="9833112" cy="240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Montserrat" panose="00000500000000000000" pitchFamily="2" charset="0"/>
              </a:rPr>
              <a:t>Média: </a:t>
            </a:r>
            <a:r>
              <a:rPr lang="pt-BR" dirty="0">
                <a:latin typeface="Montserrat" panose="00000500000000000000" pitchFamily="2" charset="0"/>
              </a:rPr>
              <a:t>=MÉDIA(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Desvio Padrão: </a:t>
            </a:r>
            <a:r>
              <a:rPr lang="pt-BR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=DESVPAD.A(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Coeficiente de Variação: </a:t>
            </a:r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Média / Desvio Padrão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Limite de Variação:</a:t>
            </a:r>
            <a:r>
              <a:rPr lang="pt-BR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Média + Desvio Padrão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Exemplo: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E4D0750-1D09-4278-951F-9B24188FB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051" y="4462504"/>
            <a:ext cx="3767454" cy="154465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7E5762E5-085A-463B-8070-7C74D00C7701}"/>
              </a:ext>
            </a:extLst>
          </p:cNvPr>
          <p:cNvSpPr txBox="1"/>
          <p:nvPr/>
        </p:nvSpPr>
        <p:spPr>
          <a:xfrm>
            <a:off x="4932648" y="4298258"/>
            <a:ext cx="6729266" cy="1751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Raleway"/>
              </a:rPr>
              <a:t>R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Raleway"/>
              </a:rPr>
              <a:t>esultado da soma do conjunto de dados dividida pela quantidade de valores.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Raleway"/>
              </a:rPr>
              <a:t>Medida que expressa o grau de dispersão do conjunto de valores.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Raleway"/>
              </a:rPr>
              <a:t>F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Raleway"/>
              </a:rPr>
              <a:t>ornece a variação percentual dos dados obtidos em relação à média.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0000"/>
                </a:solidFill>
                <a:latin typeface="Raleway"/>
              </a:rPr>
              <a:t>Limite para saneamento das amostras dado o seu percentual de dispersão.</a:t>
            </a:r>
            <a:endParaRPr lang="pt-BR" sz="140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53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Histograma&#10;&#10;Descrição gerada automaticamente">
            <a:extLst>
              <a:ext uri="{FF2B5EF4-FFF2-40B4-BE49-F238E27FC236}">
                <a16:creationId xmlns:a16="http://schemas.microsoft.com/office/drawing/2014/main" id="{C40FA6A3-E85D-4C17-905F-A2291AF5B4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56" y="477079"/>
            <a:ext cx="726994" cy="68248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A76C27-9FC3-4116-A79E-C36B146FE315}"/>
              </a:ext>
            </a:extLst>
          </p:cNvPr>
          <p:cNvSpPr txBox="1"/>
          <p:nvPr/>
        </p:nvSpPr>
        <p:spPr>
          <a:xfrm>
            <a:off x="1060173" y="850840"/>
            <a:ext cx="9607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anose="00000500000000000000" pitchFamily="2" charset="0"/>
              </a:rPr>
              <a:t>Após a realização dos cálculos, notamos que o </a:t>
            </a:r>
            <a:r>
              <a:rPr lang="pt-BR" b="1" dirty="0">
                <a:latin typeface="Montserrat" panose="00000500000000000000" pitchFamily="2" charset="0"/>
              </a:rPr>
              <a:t>Coeficiente de Variação</a:t>
            </a:r>
            <a:r>
              <a:rPr lang="pt-BR" dirty="0">
                <a:latin typeface="Montserrat" panose="00000500000000000000" pitchFamily="2" charset="0"/>
              </a:rPr>
              <a:t> se encontra acima de 25% - valor que utilizamos como base para realizarmos o saneamento da amostra.</a:t>
            </a:r>
            <a:endParaRPr lang="pt-BR" b="1" dirty="0">
              <a:latin typeface="Montserrat" panose="00000500000000000000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8E76715-43CF-427F-B3E9-C2E7A521528E}"/>
              </a:ext>
            </a:extLst>
          </p:cNvPr>
          <p:cNvSpPr txBox="1"/>
          <p:nvPr/>
        </p:nvSpPr>
        <p:spPr>
          <a:xfrm>
            <a:off x="1060173" y="1800891"/>
            <a:ext cx="9833112" cy="111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anose="00000500000000000000" pitchFamily="2" charset="0"/>
              </a:rPr>
              <a:t>Assim, de acordo com o cálculo do </a:t>
            </a:r>
            <a:r>
              <a:rPr lang="pt-BR" b="1" dirty="0">
                <a:latin typeface="Montserrat" panose="00000500000000000000" pitchFamily="2" charset="0"/>
              </a:rPr>
              <a:t>Limite de Variação</a:t>
            </a:r>
            <a:r>
              <a:rPr lang="pt-BR" dirty="0">
                <a:latin typeface="Montserrat" panose="00000500000000000000" pitchFamily="2" charset="0"/>
              </a:rPr>
              <a:t>, nos é indicado o saneamento das amostras com valores acima de: R$ 42,21.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Montserrat" panose="00000500000000000000" pitchFamily="2" charset="0"/>
              </a:rPr>
              <a:t>Exemplo: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91EFDCD-B741-49E5-A5D4-4B8CA3ED9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085" y="2998610"/>
            <a:ext cx="7920000" cy="54981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542D496-F6FC-49FF-80D2-32ED335043EA}"/>
              </a:ext>
            </a:extLst>
          </p:cNvPr>
          <p:cNvSpPr txBox="1"/>
          <p:nvPr/>
        </p:nvSpPr>
        <p:spPr>
          <a:xfrm>
            <a:off x="1060173" y="3673174"/>
            <a:ext cx="9833112" cy="1118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anose="00000500000000000000" pitchFamily="2" charset="0"/>
              </a:rPr>
              <a:t>Executamos uma segunda rodada de cálculos, excluindo os valores acima do </a:t>
            </a:r>
            <a:r>
              <a:rPr lang="pt-BR" b="1" dirty="0">
                <a:latin typeface="Montserrat" panose="00000500000000000000" pitchFamily="2" charset="0"/>
              </a:rPr>
              <a:t>Limite de variação</a:t>
            </a:r>
            <a:r>
              <a:rPr lang="pt-BR" dirty="0">
                <a:latin typeface="Montserrat" panose="00000500000000000000" pitchFamily="2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latin typeface="Montserrat" panose="00000500000000000000" pitchFamily="2" charset="0"/>
              </a:rPr>
              <a:t>Exemplo: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001FAF5-4004-493A-B05B-0E69DE5879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173" y="4890312"/>
            <a:ext cx="3339550" cy="136921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E3AD9B1-8926-434C-890A-F81DB6907384}"/>
              </a:ext>
            </a:extLst>
          </p:cNvPr>
          <p:cNvSpPr txBox="1"/>
          <p:nvPr/>
        </p:nvSpPr>
        <p:spPr>
          <a:xfrm>
            <a:off x="4452732" y="4888264"/>
            <a:ext cx="687787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Montserrat" panose="00000500000000000000" pitchFamily="2" charset="0"/>
              </a:rPr>
              <a:t>Dado que o </a:t>
            </a:r>
            <a:r>
              <a:rPr lang="pt-BR" sz="1600" b="1" dirty="0">
                <a:latin typeface="Montserrat" panose="00000500000000000000" pitchFamily="2" charset="0"/>
              </a:rPr>
              <a:t>Coeficiente de Variação </a:t>
            </a:r>
            <a:r>
              <a:rPr lang="pt-BR" sz="1600" dirty="0">
                <a:latin typeface="Montserrat" panose="00000500000000000000" pitchFamily="2" charset="0"/>
              </a:rPr>
              <a:t>está abaixo de 25%, indicando um baixo grau de dispersão, não é mais necessário realizar saneamento nas amostras.</a:t>
            </a:r>
          </a:p>
          <a:p>
            <a:pPr>
              <a:lnSpc>
                <a:spcPct val="200000"/>
              </a:lnSpc>
            </a:pPr>
            <a:r>
              <a:rPr lang="pt-BR" sz="1700" dirty="0">
                <a:latin typeface="Montserrat" panose="00000500000000000000" pitchFamily="2" charset="0"/>
              </a:rPr>
              <a:t>O resultado do preço de referência será a </a:t>
            </a:r>
            <a:r>
              <a:rPr lang="pt-BR" sz="1700" b="1" dirty="0">
                <a:latin typeface="Montserrat" panose="00000500000000000000" pitchFamily="2" charset="0"/>
              </a:rPr>
              <a:t>média</a:t>
            </a:r>
            <a:r>
              <a:rPr lang="pt-BR" sz="1700" dirty="0">
                <a:latin typeface="Montserrat" panose="00000500000000000000" pitchFamily="2" charset="0"/>
              </a:rPr>
              <a:t> de R$ 27,68.</a:t>
            </a:r>
          </a:p>
        </p:txBody>
      </p:sp>
    </p:spTree>
    <p:extLst>
      <p:ext uri="{BB962C8B-B14F-4D97-AF65-F5344CB8AC3E}">
        <p14:creationId xmlns:p14="http://schemas.microsoft.com/office/powerpoint/2010/main" val="272428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9CDE1116-BAFF-4902-88B4-06303EF7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C9B9D46-E026-4B54-8ABC-38FC1D502AB0}"/>
              </a:ext>
            </a:extLst>
          </p:cNvPr>
          <p:cNvSpPr/>
          <p:nvPr/>
        </p:nvSpPr>
        <p:spPr>
          <a:xfrm>
            <a:off x="2146852" y="1736035"/>
            <a:ext cx="7726018" cy="3511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B98FB335-45E5-460E-9218-B8481BBE0A3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111" y="1682198"/>
            <a:ext cx="3619500" cy="36195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C624433-C689-4A83-B0EB-C2C28ACFBA49}"/>
              </a:ext>
            </a:extLst>
          </p:cNvPr>
          <p:cNvSpPr/>
          <p:nvPr/>
        </p:nvSpPr>
        <p:spPr>
          <a:xfrm>
            <a:off x="3876482" y="2551837"/>
            <a:ext cx="44390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Fecha </a:t>
            </a:r>
          </a:p>
          <a:p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   pra mim?!</a:t>
            </a:r>
          </a:p>
        </p:txBody>
      </p:sp>
    </p:spTree>
    <p:extLst>
      <p:ext uri="{BB962C8B-B14F-4D97-AF65-F5344CB8AC3E}">
        <p14:creationId xmlns:p14="http://schemas.microsoft.com/office/powerpoint/2010/main" val="635111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Forma&#10;&#10;Descrição gerada automaticamente com confiança baixa">
            <a:extLst>
              <a:ext uri="{FF2B5EF4-FFF2-40B4-BE49-F238E27FC236}">
                <a16:creationId xmlns:a16="http://schemas.microsoft.com/office/drawing/2014/main" id="{D7C5906F-D6B0-4811-A56C-DC367600401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441" y="397565"/>
            <a:ext cx="822463" cy="82246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DBD2872-4B3C-4954-A3EA-4E092FFC56AD}"/>
              </a:ext>
            </a:extLst>
          </p:cNvPr>
          <p:cNvSpPr txBox="1"/>
          <p:nvPr/>
        </p:nvSpPr>
        <p:spPr>
          <a:xfrm>
            <a:off x="1060173" y="2163928"/>
            <a:ext cx="9833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anose="00000500000000000000" pitchFamily="2" charset="0"/>
              </a:rPr>
              <a:t>O Relatório analítico deve conter todos os atos e documentos que demonstrem os meios utilizados para a pesquisa de preços, apontando os parâmetros utilizados e os eventualmente frustrados, com prova e data de acesso às fontes.</a:t>
            </a:r>
          </a:p>
          <a:p>
            <a:endParaRPr lang="pt-BR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Além disso, não esqueça de destacar na estrutura do relatório:</a:t>
            </a:r>
            <a:endParaRPr lang="pt-BR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0CCEB28-8259-45F7-A968-7EDD5E7744DB}"/>
              </a:ext>
            </a:extLst>
          </p:cNvPr>
          <p:cNvSpPr txBox="1"/>
          <p:nvPr/>
        </p:nvSpPr>
        <p:spPr>
          <a:xfrm>
            <a:off x="1060173" y="784580"/>
            <a:ext cx="96078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Montserrat" panose="00000500000000000000" pitchFamily="2" charset="0"/>
              </a:rPr>
              <a:t>Chegamos ao fim do processo de elaboração da Pesquisa de Preços.</a:t>
            </a:r>
          </a:p>
          <a:p>
            <a:r>
              <a:rPr lang="pt-BR" sz="2000" dirty="0">
                <a:latin typeface="Montserrat" panose="00000500000000000000" pitchFamily="2" charset="0"/>
              </a:rPr>
              <a:t>É preciso consolidar todas as informações num relatório que será anexado ao processo de contratação.</a:t>
            </a:r>
          </a:p>
        </p:txBody>
      </p:sp>
      <p:pic>
        <p:nvPicPr>
          <p:cNvPr id="6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B277DDD6-F62A-4A3B-BE7C-CA0764BC3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6" y="3851053"/>
            <a:ext cx="2557669" cy="255766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B091AC8-0AE8-48A2-ACA2-553D8849A9CD}"/>
              </a:ext>
            </a:extLst>
          </p:cNvPr>
          <p:cNvSpPr txBox="1"/>
          <p:nvPr/>
        </p:nvSpPr>
        <p:spPr>
          <a:xfrm>
            <a:off x="3445565" y="3679546"/>
            <a:ext cx="4320209" cy="2780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Descrição do objeto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Mapa de preços coletados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Saneamento de Preços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Preço de Referência</a:t>
            </a:r>
            <a:endParaRPr lang="pt-BR" b="1" dirty="0">
              <a:solidFill>
                <a:srgbClr val="000000"/>
              </a:solidFill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Orçamento Global da aquisição</a:t>
            </a:r>
          </a:p>
        </p:txBody>
      </p:sp>
    </p:spTree>
    <p:extLst>
      <p:ext uri="{BB962C8B-B14F-4D97-AF65-F5344CB8AC3E}">
        <p14:creationId xmlns:p14="http://schemas.microsoft.com/office/powerpoint/2010/main" val="2574639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9CDE1116-BAFF-4902-88B4-06303EF7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A388ED8-6FFF-427B-8D6C-B1DD74F447C6}"/>
              </a:ext>
            </a:extLst>
          </p:cNvPr>
          <p:cNvSpPr/>
          <p:nvPr/>
        </p:nvSpPr>
        <p:spPr>
          <a:xfrm>
            <a:off x="2146852" y="1736035"/>
            <a:ext cx="7726018" cy="35118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F6EEA249-EAC7-4C74-98BC-B8D8001055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614" b="89848" l="10000" r="90000">
                        <a14:foregroundMark x1="19535" y1="58545" x2="19535" y2="58545"/>
                        <a14:foregroundMark x1="52791" y1="7614" x2="52791" y2="7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55" y="1060090"/>
            <a:ext cx="7077489" cy="486371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C624433-C689-4A83-B0EB-C2C28ACFBA49}"/>
              </a:ext>
            </a:extLst>
          </p:cNvPr>
          <p:cNvSpPr/>
          <p:nvPr/>
        </p:nvSpPr>
        <p:spPr>
          <a:xfrm>
            <a:off x="3339476" y="2551837"/>
            <a:ext cx="55130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Perguntas</a:t>
            </a:r>
          </a:p>
          <a:p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      Frequentes</a:t>
            </a:r>
          </a:p>
        </p:txBody>
      </p:sp>
    </p:spTree>
    <p:extLst>
      <p:ext uri="{BB962C8B-B14F-4D97-AF65-F5344CB8AC3E}">
        <p14:creationId xmlns:p14="http://schemas.microsoft.com/office/powerpoint/2010/main" val="40858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0BBCDD9-4F60-49C4-978B-CD06FD7F85D3}"/>
              </a:ext>
            </a:extLst>
          </p:cNvPr>
          <p:cNvSpPr txBox="1"/>
          <p:nvPr/>
        </p:nvSpPr>
        <p:spPr>
          <a:xfrm>
            <a:off x="523460" y="1218758"/>
            <a:ext cx="11145078" cy="6213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Montserrat" panose="00000500000000000000" pitchFamily="2" charset="0"/>
                <a:cs typeface="Times New Roman" panose="02020603050405020304" pitchFamily="18" charset="0"/>
              </a:rPr>
              <a:t>Posso fazer pesquisa com menos de três preços?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</a:b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Sim!</a:t>
            </a: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latin typeface="Montserrat" panose="00000500000000000000" pitchFamily="2" charset="0"/>
                <a:cs typeface="Times New Roman" panose="02020603050405020304" pitchFamily="18" charset="0"/>
              </a:rPr>
              <a:t>Existe uma crença baseada nas boas práticas indicadas pela antiga Lei nº 8.666/1993, de que a pesquisa só é válida com no mínimo 3 preços, contudo sabemos que alguns objetos de contratação podem ser de oferta restrita por variados motivos. O importante é que esta restrição seja apresentada e justificada durante o relatório.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latin typeface="Montserrat" panose="00000500000000000000" pitchFamily="2" charset="0"/>
                <a:cs typeface="Times New Roman" panose="02020603050405020304" pitchFamily="18" charset="0"/>
              </a:rPr>
              <a:t>Preços de sites podem ser considerados?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Sim!</a:t>
            </a:r>
            <a:r>
              <a:rPr lang="pt-BR" sz="14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latin typeface="Montserrat" panose="00000500000000000000" pitchFamily="2" charset="0"/>
                <a:cs typeface="Times New Roman" panose="02020603050405020304" pitchFamily="18" charset="0"/>
              </a:rPr>
              <a:t>Desde que os prints sejam instruídos no processo, dando preferência aos sites de fornecedores reconhecidos e que realizem a venda direta do produto.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latin typeface="Montserrat" panose="00000500000000000000" pitchFamily="2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952BE80-E793-4E72-B72D-47A5F1606082}"/>
              </a:ext>
            </a:extLst>
          </p:cNvPr>
          <p:cNvSpPr/>
          <p:nvPr/>
        </p:nvSpPr>
        <p:spPr>
          <a:xfrm>
            <a:off x="1939252" y="396413"/>
            <a:ext cx="8313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Perguntas Frequentes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86884B8E-568D-4E1A-8FDB-15F1575777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99" b="89848" l="10000" r="90000">
                        <a14:foregroundMark x1="22791" y1="31641" x2="22791" y2="31641"/>
                        <a14:foregroundMark x1="65581" y1="8799" x2="65581" y2="8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249" y="396413"/>
            <a:ext cx="1138793" cy="7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4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9CDE1116-BAFF-4902-88B4-06303EF7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E4F7890-444D-4FC3-ADA7-DDD0A85176BF}"/>
              </a:ext>
            </a:extLst>
          </p:cNvPr>
          <p:cNvSpPr/>
          <p:nvPr/>
        </p:nvSpPr>
        <p:spPr>
          <a:xfrm>
            <a:off x="2875723" y="1249017"/>
            <a:ext cx="6427304" cy="4359965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B27919C-5267-4B5C-BF41-8664AB7CB85A}"/>
              </a:ext>
            </a:extLst>
          </p:cNvPr>
          <p:cNvSpPr txBox="1"/>
          <p:nvPr/>
        </p:nvSpPr>
        <p:spPr>
          <a:xfrm>
            <a:off x="3531705" y="1884510"/>
            <a:ext cx="51285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Montserrat" panose="00000500000000000000" pitchFamily="2" charset="0"/>
              </a:rPr>
              <a:t>Executar uma pesquisa de preços pode ser mais simples do que você imagina.</a:t>
            </a:r>
          </a:p>
          <a:p>
            <a:pPr algn="ctr"/>
            <a:endParaRPr lang="pt-BR" sz="2400" dirty="0">
              <a:latin typeface="Montserrat" panose="00000500000000000000" pitchFamily="2" charset="0"/>
            </a:endParaRPr>
          </a:p>
          <a:p>
            <a:pPr algn="ctr"/>
            <a:endParaRPr lang="pt-BR" sz="2400" dirty="0">
              <a:latin typeface="Montserrat" panose="00000500000000000000" pitchFamily="2" charset="0"/>
            </a:endParaRPr>
          </a:p>
          <a:p>
            <a:pPr algn="ctr"/>
            <a:r>
              <a:rPr lang="pt-BR" sz="2400" dirty="0">
                <a:latin typeface="Montserrat" panose="00000500000000000000" pitchFamily="2" charset="0"/>
              </a:rPr>
              <a:t>Seguindo estas dicas você terá um guia descomplicado para aplicar ao objeto que você está contratando.</a:t>
            </a:r>
          </a:p>
        </p:txBody>
      </p:sp>
    </p:spTree>
    <p:extLst>
      <p:ext uri="{BB962C8B-B14F-4D97-AF65-F5344CB8AC3E}">
        <p14:creationId xmlns:p14="http://schemas.microsoft.com/office/powerpoint/2010/main" val="4150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0BBCDD9-4F60-49C4-978B-CD06FD7F85D3}"/>
              </a:ext>
            </a:extLst>
          </p:cNvPr>
          <p:cNvSpPr txBox="1"/>
          <p:nvPr/>
        </p:nvSpPr>
        <p:spPr>
          <a:xfrm>
            <a:off x="523460" y="1200474"/>
            <a:ext cx="11145078" cy="4419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Posso estabelecer contato com o mercado fornecedor?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Sim!</a:t>
            </a:r>
            <a:r>
              <a:rPr lang="pt-BR" sz="1600" b="1" dirty="0">
                <a:solidFill>
                  <a:schemeClr val="accent6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 outro mito que se estabeleceu no setor público é de que o fornecedor é um antagonista do processo de contratação, quando na verdade ele é um ator importante; além de integrante da sociedade, que deve ser protegida pelo Estado.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Existem diversas formas de se realizarem consultas ao mercado e construir este tipo de relação, seja através de pesquisas, oficinas, audiências públicas, reuniões e contatos telefônicos ou via e-mail. Devendo serem descritos e registrados em relatório, e </a:t>
            </a:r>
            <a:r>
              <a:rPr lang="pt-BR" sz="1600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bviamente, preservando o acesso à informações restritas do processo.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952BE80-E793-4E72-B72D-47A5F1606082}"/>
              </a:ext>
            </a:extLst>
          </p:cNvPr>
          <p:cNvSpPr/>
          <p:nvPr/>
        </p:nvSpPr>
        <p:spPr>
          <a:xfrm>
            <a:off x="1939252" y="396413"/>
            <a:ext cx="8313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Perguntas Frequentes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86884B8E-568D-4E1A-8FDB-15F1575777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99" b="89848" l="10000" r="90000">
                        <a14:foregroundMark x1="22791" y1="31641" x2="22791" y2="31641"/>
                        <a14:foregroundMark x1="65581" y1="8799" x2="65581" y2="8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249" y="396413"/>
            <a:ext cx="1138793" cy="7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14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0BBCDD9-4F60-49C4-978B-CD06FD7F85D3}"/>
              </a:ext>
            </a:extLst>
          </p:cNvPr>
          <p:cNvSpPr txBox="1"/>
          <p:nvPr/>
        </p:nvSpPr>
        <p:spPr>
          <a:xfrm>
            <a:off x="523460" y="1692302"/>
            <a:ext cx="11145078" cy="519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Porque é tão difícil conseguir cotações?</a:t>
            </a:r>
            <a:endParaRPr lang="pt-BR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 cotações, em certa medida, podem sugerir o interesse do fornecedor em realizar a contratação com o seu órgão, visto que ele apresenta uma proposta formal de fornecimento com prazo de validade.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Existem diversos motivos subjetivos nestes casos, que vão desde mero desinteresse até a complexidade na hora de solicitar uma cotação. Portanto é importante estabelecer um contato claro e cordial nestes casos para entender o motivo e construir uma relação de confiança.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6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Nos casos de inexigibilidade, como preencher uma pesquisa?</a:t>
            </a:r>
            <a:endParaRPr lang="pt-BR" sz="2000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pesquisa pode ser feita comparando a proposta apresentada com os preços já praticados pela empresa em contratos semelhantes.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9193D6-2999-4B3A-A305-03CC3ABDE63F}"/>
              </a:ext>
            </a:extLst>
          </p:cNvPr>
          <p:cNvSpPr/>
          <p:nvPr/>
        </p:nvSpPr>
        <p:spPr>
          <a:xfrm>
            <a:off x="1939252" y="396413"/>
            <a:ext cx="8313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Perguntas Frequentes</a:t>
            </a:r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A6F8208F-5489-4D16-A61C-B2D023A1951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799" b="89848" l="10000" r="90000">
                        <a14:foregroundMark x1="22791" y1="31641" x2="22791" y2="31641"/>
                        <a14:foregroundMark x1="65581" y1="8799" x2="65581" y2="8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249" y="396413"/>
            <a:ext cx="1138793" cy="7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95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0BBCDD9-4F60-49C4-978B-CD06FD7F85D3}"/>
              </a:ext>
            </a:extLst>
          </p:cNvPr>
          <p:cNvSpPr txBox="1"/>
          <p:nvPr/>
        </p:nvSpPr>
        <p:spPr>
          <a:xfrm>
            <a:off x="499392" y="1295679"/>
            <a:ext cx="11145078" cy="419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400" b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Lei nº 14.133/2021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b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Lei nº 8.666/1993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b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Súmula nº 2 do TCE/RJ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pt-BR" sz="2000" b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Decreto Estadual nº 46.642/2019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1F8241C-0B48-414F-961F-FC9E8860FC3C}"/>
              </a:ext>
            </a:extLst>
          </p:cNvPr>
          <p:cNvSpPr/>
          <p:nvPr/>
        </p:nvSpPr>
        <p:spPr>
          <a:xfrm>
            <a:off x="3863661" y="396413"/>
            <a:ext cx="4464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Referências</a:t>
            </a:r>
          </a:p>
        </p:txBody>
      </p:sp>
      <p:pic>
        <p:nvPicPr>
          <p:cNvPr id="5" name="Imagem 4" descr="Forma&#10;&#10;Descrição gerada automaticamente com confiança baixa">
            <a:extLst>
              <a:ext uri="{FF2B5EF4-FFF2-40B4-BE49-F238E27FC236}">
                <a16:creationId xmlns:a16="http://schemas.microsoft.com/office/drawing/2014/main" id="{7C6C108F-AD8A-45F9-B912-A468814AB7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073" y="383161"/>
            <a:ext cx="790641" cy="7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07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0BBCDD9-4F60-49C4-978B-CD06FD7F85D3}"/>
              </a:ext>
            </a:extLst>
          </p:cNvPr>
          <p:cNvSpPr txBox="1"/>
          <p:nvPr/>
        </p:nvSpPr>
        <p:spPr>
          <a:xfrm>
            <a:off x="1520686" y="2191845"/>
            <a:ext cx="9150628" cy="379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+5521 2333 1717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comprascentralizadas@planejamento.rj.gov.br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                         </a:t>
            </a:r>
            <a:r>
              <a:rPr lang="pt-BR" sz="2400" b="1" dirty="0">
                <a:latin typeface="Montserrat" panose="00000500000000000000" pitchFamily="2" charset="0"/>
                <a:cs typeface="Times New Roman" panose="02020603050405020304" pitchFamily="18" charset="0"/>
              </a:rPr>
              <a:t>Compras Estratégicas - RJ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9193D6-2999-4B3A-A305-03CC3ABDE63F}"/>
              </a:ext>
            </a:extLst>
          </p:cNvPr>
          <p:cNvSpPr/>
          <p:nvPr/>
        </p:nvSpPr>
        <p:spPr>
          <a:xfrm>
            <a:off x="3424437" y="396413"/>
            <a:ext cx="5343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+ Informações</a:t>
            </a:r>
          </a:p>
        </p:txBody>
      </p:sp>
      <p:pic>
        <p:nvPicPr>
          <p:cNvPr id="4" name="Imagem 3" descr="Forma&#10;&#10;Descrição gerada automaticamente com confiança baixa">
            <a:extLst>
              <a:ext uri="{FF2B5EF4-FFF2-40B4-BE49-F238E27FC236}">
                <a16:creationId xmlns:a16="http://schemas.microsoft.com/office/drawing/2014/main" id="{AD9582A6-0594-4EAD-B362-24DDFF40E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63" y="2037512"/>
            <a:ext cx="804219" cy="804219"/>
          </a:xfrm>
          <a:prstGeom prst="rect">
            <a:avLst/>
          </a:prstGeom>
        </p:spPr>
      </p:pic>
      <p:pic>
        <p:nvPicPr>
          <p:cNvPr id="7" name="Imagem 6" descr="Forma&#10;&#10;Descrição gerada automaticamente com confiança média">
            <a:extLst>
              <a:ext uri="{FF2B5EF4-FFF2-40B4-BE49-F238E27FC236}">
                <a16:creationId xmlns:a16="http://schemas.microsoft.com/office/drawing/2014/main" id="{1C9B61C8-1340-4D74-8C21-1955A19E0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15878" y="3665275"/>
            <a:ext cx="680671" cy="486113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63917637-6FBC-48E7-A1AB-D5911D699B6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846" b="83608" l="15372" r="84628">
                        <a14:foregroundMark x1="29333" y1="41333" x2="29333" y2="41333"/>
                        <a14:foregroundMark x1="27556" y1="34667" x2="27556" y2="34667"/>
                        <a14:backgroundMark x1="52000" y1="20000" x2="52000" y2="20000"/>
                        <a14:backgroundMark x1="60444" y1="26222" x2="60444" y2="26222"/>
                        <a14:backgroundMark x1="83556" y1="11111" x2="83556" y2="11111"/>
                        <a14:backgroundMark x1="83556" y1="11111" x2="83556" y2="1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5" t="6251" r="6715" b="7797"/>
          <a:stretch/>
        </p:blipFill>
        <p:spPr>
          <a:xfrm>
            <a:off x="2026675" y="4820487"/>
            <a:ext cx="844306" cy="838276"/>
          </a:xfrm>
          <a:prstGeom prst="rect">
            <a:avLst/>
          </a:prstGeom>
        </p:spPr>
      </p:pic>
      <p:pic>
        <p:nvPicPr>
          <p:cNvPr id="6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918CB1D8-223C-4C8B-9714-17A0B0535903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291" y="342607"/>
            <a:ext cx="915621" cy="9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87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0BBCDD9-4F60-49C4-978B-CD06FD7F85D3}"/>
              </a:ext>
            </a:extLst>
          </p:cNvPr>
          <p:cNvSpPr txBox="1"/>
          <p:nvPr/>
        </p:nvSpPr>
        <p:spPr>
          <a:xfrm>
            <a:off x="1520686" y="2072576"/>
            <a:ext cx="9150628" cy="4289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pt-BR" sz="2800" dirty="0">
                <a:solidFill>
                  <a:srgbClr val="000000"/>
                </a:solidFill>
                <a:latin typeface="Montserrat SemiBold" panose="00000700000000000000" pitchFamily="2" charset="0"/>
              </a:rPr>
              <a:t>Idealizado por</a:t>
            </a:r>
            <a:endParaRPr lang="pt-BR" sz="2800" b="0" i="0" dirty="0">
              <a:solidFill>
                <a:srgbClr val="000000"/>
              </a:solidFill>
              <a:effectLst/>
              <a:latin typeface="Montserrat SemiBold" panose="00000700000000000000" pitchFamily="2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pt-BR" sz="2000" b="0" i="0" dirty="0">
                <a:solidFill>
                  <a:srgbClr val="000000"/>
                </a:solidFill>
                <a:effectLst/>
                <a:latin typeface="Montserrat SemiBold" panose="00000700000000000000" pitchFamily="2" charset="0"/>
              </a:rPr>
              <a:t>Artur Braga Lima</a:t>
            </a:r>
          </a:p>
          <a:p>
            <a:pPr algn="ctr" fontAlgn="base">
              <a:lnSpc>
                <a:spcPct val="150000"/>
              </a:lnSpc>
            </a:pPr>
            <a:r>
              <a:rPr lang="pt-BR" sz="2000" dirty="0">
                <a:solidFill>
                  <a:srgbClr val="000000"/>
                </a:solidFill>
                <a:latin typeface="Montserrat SemiBold" panose="00000700000000000000" pitchFamily="2" charset="0"/>
              </a:rPr>
              <a:t>Assessor de Comunicação</a:t>
            </a:r>
          </a:p>
          <a:p>
            <a:pPr algn="ctr" fontAlgn="base"/>
            <a:endParaRPr lang="pt-BR" sz="2400" b="0" i="0" dirty="0">
              <a:solidFill>
                <a:srgbClr val="000000"/>
              </a:solidFill>
              <a:effectLst/>
              <a:latin typeface="Montserrat SemiBold" panose="00000700000000000000" pitchFamily="2" charset="0"/>
            </a:endParaRPr>
          </a:p>
          <a:p>
            <a:pPr algn="ctr" fontAlgn="base"/>
            <a:endParaRPr lang="pt-BR" sz="2400" b="0" i="0" dirty="0">
              <a:solidFill>
                <a:srgbClr val="000000"/>
              </a:solidFill>
              <a:effectLst/>
              <a:latin typeface="Montserrat SemiBold" panose="00000700000000000000" pitchFamily="2" charset="0"/>
            </a:endParaRPr>
          </a:p>
          <a:p>
            <a:pPr algn="ctr" fontAlgn="base">
              <a:lnSpc>
                <a:spcPct val="150000"/>
              </a:lnSpc>
            </a:pPr>
            <a:r>
              <a:rPr lang="pt-BR" sz="2800" b="0" i="0" dirty="0">
                <a:solidFill>
                  <a:srgbClr val="000000"/>
                </a:solidFill>
                <a:effectLst/>
                <a:latin typeface="Montserrat SemiBold" panose="00000700000000000000" pitchFamily="2" charset="0"/>
              </a:rPr>
              <a:t>Equipe Técnica</a:t>
            </a:r>
          </a:p>
          <a:p>
            <a:pPr algn="ctr" fontAlgn="base">
              <a:lnSpc>
                <a:spcPct val="150000"/>
              </a:lnSpc>
            </a:pPr>
            <a:r>
              <a:rPr lang="pt-BR" sz="2000" b="0" i="0" dirty="0">
                <a:solidFill>
                  <a:srgbClr val="000000"/>
                </a:solidFill>
                <a:effectLst/>
                <a:latin typeface="Montserrat SemiBold" panose="00000700000000000000" pitchFamily="2" charset="0"/>
              </a:rPr>
              <a:t>COOPES/SUBLOG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9193D6-2999-4B3A-A305-03CC3ABDE63F}"/>
              </a:ext>
            </a:extLst>
          </p:cNvPr>
          <p:cNvSpPr/>
          <p:nvPr/>
        </p:nvSpPr>
        <p:spPr>
          <a:xfrm>
            <a:off x="4476807" y="396413"/>
            <a:ext cx="3238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Créditos</a:t>
            </a:r>
          </a:p>
        </p:txBody>
      </p:sp>
      <p:pic>
        <p:nvPicPr>
          <p:cNvPr id="6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918CB1D8-223C-4C8B-9714-17A0B05359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291" y="342607"/>
            <a:ext cx="915621" cy="91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66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9CDE1116-BAFF-4902-88B4-06303EF7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A63CF6C-7368-4A69-A85B-5C8B1FC35A3D}"/>
              </a:ext>
            </a:extLst>
          </p:cNvPr>
          <p:cNvSpPr/>
          <p:nvPr/>
        </p:nvSpPr>
        <p:spPr>
          <a:xfrm>
            <a:off x="2875723" y="1249017"/>
            <a:ext cx="6427304" cy="4359965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Forma&#10;&#10;Descrição gerada automaticamente com confiança média">
            <a:extLst>
              <a:ext uri="{FF2B5EF4-FFF2-40B4-BE49-F238E27FC236}">
                <a16:creationId xmlns:a16="http://schemas.microsoft.com/office/drawing/2014/main" id="{C91702B6-52E1-412E-BD7F-4B8F855FA0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535" y="1369943"/>
            <a:ext cx="3152930" cy="411811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C624433-C689-4A83-B0EB-C2C28ACFBA49}"/>
              </a:ext>
            </a:extLst>
          </p:cNvPr>
          <p:cNvSpPr/>
          <p:nvPr/>
        </p:nvSpPr>
        <p:spPr>
          <a:xfrm>
            <a:off x="3010059" y="2136337"/>
            <a:ext cx="61718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Conhece</a:t>
            </a:r>
          </a:p>
          <a:p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   teu objeto </a:t>
            </a:r>
          </a:p>
          <a:p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     (e o mercado)</a:t>
            </a:r>
          </a:p>
        </p:txBody>
      </p:sp>
    </p:spTree>
    <p:extLst>
      <p:ext uri="{BB962C8B-B14F-4D97-AF65-F5344CB8AC3E}">
        <p14:creationId xmlns:p14="http://schemas.microsoft.com/office/powerpoint/2010/main" val="93730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CD1F460-AFEE-4175-8BE9-50A5CCE0ACE0}"/>
              </a:ext>
            </a:extLst>
          </p:cNvPr>
          <p:cNvSpPr txBox="1"/>
          <p:nvPr/>
        </p:nvSpPr>
        <p:spPr>
          <a:xfrm>
            <a:off x="834887" y="850840"/>
            <a:ext cx="9833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O </a:t>
            </a:r>
            <a:r>
              <a:rPr lang="pt-BR" sz="2000" b="1" dirty="0">
                <a:latin typeface="Montserrat" panose="00000500000000000000" pitchFamily="2" charset="0"/>
              </a:rPr>
              <a:t>primeiro passo</a:t>
            </a:r>
            <a:r>
              <a:rPr lang="pt-BR" sz="2000" dirty="0">
                <a:latin typeface="Montserrat" panose="00000500000000000000" pitchFamily="2" charset="0"/>
              </a:rPr>
              <a:t> para executar uma pesquisa de forma assertiva é conhecer bem o objeto ou serviço que irá ser contratado.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95488F-1866-49F7-BE4D-226331F0448F}"/>
              </a:ext>
            </a:extLst>
          </p:cNvPr>
          <p:cNvSpPr txBox="1"/>
          <p:nvPr/>
        </p:nvSpPr>
        <p:spPr>
          <a:xfrm>
            <a:off x="834887" y="1728975"/>
            <a:ext cx="9660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anose="00000500000000000000" pitchFamily="2" charset="0"/>
              </a:rPr>
              <a:t>Para isso, você pode se aprofundar lendo o </a:t>
            </a:r>
            <a:r>
              <a:rPr lang="pt-BR" b="1" dirty="0">
                <a:latin typeface="Montserrat" panose="00000500000000000000" pitchFamily="2" charset="0"/>
              </a:rPr>
              <a:t>Estudo Técnico Preliminar </a:t>
            </a:r>
            <a:r>
              <a:rPr lang="pt-BR" dirty="0">
                <a:latin typeface="Montserrat" panose="00000500000000000000" pitchFamily="2" charset="0"/>
              </a:rPr>
              <a:t>– ETP e o </a:t>
            </a:r>
            <a:r>
              <a:rPr lang="pt-BR" b="1" dirty="0">
                <a:latin typeface="Montserrat" panose="00000500000000000000" pitchFamily="2" charset="0"/>
              </a:rPr>
              <a:t>Termo de Referência</a:t>
            </a:r>
            <a:r>
              <a:rPr lang="pt-BR" dirty="0">
                <a:latin typeface="Montserrat" panose="00000500000000000000" pitchFamily="2" charset="0"/>
              </a:rPr>
              <a:t> do processo.</a:t>
            </a:r>
          </a:p>
          <a:p>
            <a:endParaRPr lang="pt-BR" dirty="0">
              <a:latin typeface="Montserrat" panose="00000500000000000000" pitchFamily="2" charset="0"/>
            </a:endParaRPr>
          </a:p>
        </p:txBody>
      </p:sp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800E69D2-A813-4D41-B816-BAE4F336F9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0035" y="386549"/>
            <a:ext cx="662608" cy="75325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37E2870-70E6-43CE-A622-203008126EB5}"/>
              </a:ext>
            </a:extLst>
          </p:cNvPr>
          <p:cNvSpPr txBox="1"/>
          <p:nvPr/>
        </p:nvSpPr>
        <p:spPr>
          <a:xfrm>
            <a:off x="884332" y="3884273"/>
            <a:ext cx="5811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Além de conhecer o objeto, é importante conhecer o mercado fornecedor.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47A0CF6-F31C-4E4B-9228-0617F7BCAECC}"/>
              </a:ext>
            </a:extLst>
          </p:cNvPr>
          <p:cNvSpPr txBox="1"/>
          <p:nvPr/>
        </p:nvSpPr>
        <p:spPr>
          <a:xfrm>
            <a:off x="7580239" y="2886325"/>
            <a:ext cx="3631100" cy="29238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Montserrat" panose="00000500000000000000" pitchFamily="2" charset="0"/>
              </a:rPr>
              <a:t>Atenção!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dirty="0">
              <a:latin typeface="Montserrat" panose="00000500000000000000" pitchFamily="2" charset="0"/>
            </a:endParaRPr>
          </a:p>
          <a:p>
            <a:r>
              <a:rPr lang="pt-BR" dirty="0">
                <a:latin typeface="Montserrat" panose="00000500000000000000" pitchFamily="2" charset="0"/>
              </a:rPr>
              <a:t>Um erro muito comum nesta etapa pode ocorrer pelas definições de unidade ou fornecimento defasados.</a:t>
            </a:r>
            <a:br>
              <a:rPr lang="pt-BR" dirty="0">
                <a:latin typeface="Montserrat" panose="00000500000000000000" pitchFamily="2" charset="0"/>
              </a:rPr>
            </a:br>
            <a:endParaRPr lang="pt-BR" dirty="0">
              <a:latin typeface="Montserrat" panose="00000500000000000000" pitchFamily="2" charset="0"/>
            </a:endParaRPr>
          </a:p>
          <a:p>
            <a:r>
              <a:rPr lang="pt-BR" dirty="0">
                <a:latin typeface="Montserrat" panose="00000500000000000000" pitchFamily="2" charset="0"/>
              </a:rPr>
              <a:t>Sempre verifique a oferta antes de prosseguir, e assim evitar problemas futuros.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3EB0E2F-DF23-4AC2-97E6-1A4500390D6E}"/>
              </a:ext>
            </a:extLst>
          </p:cNvPr>
          <p:cNvSpPr txBox="1"/>
          <p:nvPr/>
        </p:nvSpPr>
        <p:spPr>
          <a:xfrm>
            <a:off x="884332" y="4724931"/>
            <a:ext cx="58049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anose="00000500000000000000" pitchFamily="2" charset="0"/>
              </a:rPr>
              <a:t>Neste momento, é possível validar o que foi apresentado nos estudos anteriores, conhecer como os fornecedores ofertam determinado objeto e fazer ajustes de catalogação, se necessário.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54FE4AE-E2AE-4D97-A887-0AB9E0C4FB52}"/>
              </a:ext>
            </a:extLst>
          </p:cNvPr>
          <p:cNvSpPr txBox="1"/>
          <p:nvPr/>
        </p:nvSpPr>
        <p:spPr>
          <a:xfrm>
            <a:off x="884332" y="2520617"/>
            <a:ext cx="6348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anose="00000500000000000000" pitchFamily="2" charset="0"/>
              </a:rPr>
              <a:t>A leitura destes documentos dará as informações necessárias para iniciar, como a descrição detalhada do objeto, análise de mercado </a:t>
            </a:r>
          </a:p>
          <a:p>
            <a:r>
              <a:rPr lang="pt-BR" dirty="0">
                <a:latin typeface="Montserrat" panose="00000500000000000000" pitchFamily="2" charset="0"/>
              </a:rPr>
              <a:t>e justificativa da contratação.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9CDE1116-BAFF-4902-88B4-06303EF7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578BABD-2066-4CC0-856E-6216B35E0578}"/>
              </a:ext>
            </a:extLst>
          </p:cNvPr>
          <p:cNvSpPr/>
          <p:nvPr/>
        </p:nvSpPr>
        <p:spPr>
          <a:xfrm>
            <a:off x="2875723" y="1249017"/>
            <a:ext cx="6427304" cy="4359965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839C9725-326A-4C8B-89F0-C2F53117AA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1" b="92160" l="10000" r="90000">
                        <a14:foregroundMark x1="41667" y1="16124" x2="41667" y2="16124"/>
                        <a14:foregroundMark x1="63929" y1="21450" x2="63929" y2="21450"/>
                        <a14:foregroundMark x1="55000" y1="79290" x2="55000" y2="79290"/>
                        <a14:foregroundMark x1="51071" y1="92160" x2="51071" y2="92160"/>
                        <a14:foregroundMark x1="24048" y1="37574" x2="24048" y2="37574"/>
                        <a14:foregroundMark x1="23810" y1="53846" x2="23810" y2="53846"/>
                        <a14:foregroundMark x1="36071" y1="53107" x2="36071" y2="53107"/>
                        <a14:foregroundMark x1="78810" y1="32840" x2="78810" y2="32840"/>
                        <a14:foregroundMark x1="74762" y1="55325" x2="74762" y2="55325"/>
                        <a14:foregroundMark x1="61667" y1="51923" x2="61667" y2="51923"/>
                        <a14:foregroundMark x1="11429" y1="53846" x2="11429" y2="53846"/>
                        <a14:foregroundMark x1="28095" y1="82988" x2="28095" y2="82988"/>
                        <a14:foregroundMark x1="34643" y1="82396" x2="34643" y2="82396"/>
                        <a14:foregroundMark x1="67976" y1="84615" x2="67976" y2="84615"/>
                        <a14:foregroundMark x1="72500" y1="83876" x2="72500" y2="83876"/>
                        <a14:foregroundMark x1="80357" y1="80178" x2="80357" y2="80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405" y="1253089"/>
            <a:ext cx="5882309" cy="473385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C624433-C689-4A83-B0EB-C2C28ACFBA49}"/>
              </a:ext>
            </a:extLst>
          </p:cNvPr>
          <p:cNvSpPr/>
          <p:nvPr/>
        </p:nvSpPr>
        <p:spPr>
          <a:xfrm>
            <a:off x="3456495" y="2551836"/>
            <a:ext cx="52790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É permitido</a:t>
            </a:r>
          </a:p>
          <a:p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        consulta?</a:t>
            </a:r>
          </a:p>
        </p:txBody>
      </p:sp>
    </p:spTree>
    <p:extLst>
      <p:ext uri="{BB962C8B-B14F-4D97-AF65-F5344CB8AC3E}">
        <p14:creationId xmlns:p14="http://schemas.microsoft.com/office/powerpoint/2010/main" val="110216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F531CB24-262E-4323-B9D5-BCD31439E0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1" b="92160" l="10000" r="90000">
                        <a14:foregroundMark x1="41667" y1="16124" x2="41667" y2="16124"/>
                        <a14:foregroundMark x1="63929" y1="21450" x2="63929" y2="21450"/>
                        <a14:foregroundMark x1="55000" y1="79290" x2="55000" y2="79290"/>
                        <a14:foregroundMark x1="51071" y1="92160" x2="51071" y2="92160"/>
                        <a14:foregroundMark x1="24048" y1="37574" x2="24048" y2="37574"/>
                        <a14:foregroundMark x1="23810" y1="53846" x2="23810" y2="53846"/>
                        <a14:foregroundMark x1="36071" y1="53107" x2="36071" y2="53107"/>
                        <a14:foregroundMark x1="78810" y1="32840" x2="78810" y2="32840"/>
                        <a14:foregroundMark x1="74762" y1="55325" x2="74762" y2="55325"/>
                        <a14:foregroundMark x1="61667" y1="51923" x2="61667" y2="51923"/>
                        <a14:foregroundMark x1="11429" y1="53846" x2="11429" y2="53846"/>
                        <a14:foregroundMark x1="28095" y1="82988" x2="28095" y2="82988"/>
                        <a14:foregroundMark x1="34643" y1="82396" x2="34643" y2="82396"/>
                        <a14:foregroundMark x1="67976" y1="84615" x2="67976" y2="84615"/>
                        <a14:foregroundMark x1="72500" y1="83876" x2="72500" y2="83876"/>
                        <a14:foregroundMark x1="80357" y1="80178" x2="80357" y2="80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65" y="403364"/>
            <a:ext cx="927653" cy="74654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45398F0-AA88-4A7D-ACEA-AFBB46B046F9}"/>
              </a:ext>
            </a:extLst>
          </p:cNvPr>
          <p:cNvSpPr txBox="1"/>
          <p:nvPr/>
        </p:nvSpPr>
        <p:spPr>
          <a:xfrm>
            <a:off x="834887" y="850840"/>
            <a:ext cx="9833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Montserrat" panose="00000500000000000000" pitchFamily="2" charset="0"/>
              </a:rPr>
              <a:t>Conhecendo bem o que está sendo contratado, você poderá prosseguir com a consulta de preços.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AE0EEA2-99C4-4382-B4DD-04EAFC3732B9}"/>
              </a:ext>
            </a:extLst>
          </p:cNvPr>
          <p:cNvSpPr txBox="1"/>
          <p:nvPr/>
        </p:nvSpPr>
        <p:spPr>
          <a:xfrm>
            <a:off x="8004314" y="2623313"/>
            <a:ext cx="3220277" cy="317009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Montserrat" panose="00000500000000000000" pitchFamily="2" charset="0"/>
              </a:rPr>
              <a:t>Dica!</a:t>
            </a:r>
          </a:p>
          <a:p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latin typeface="Montserrat" panose="00000500000000000000" pitchFamily="2" charset="0"/>
              </a:rPr>
              <a:t>Para ganhar tempo, você pode preparar as solicitações de cotações e enviá-las o quanto antes.</a:t>
            </a:r>
          </a:p>
          <a:p>
            <a:r>
              <a:rPr lang="pt-BR" sz="1800" dirty="0">
                <a:latin typeface="Montserrat" panose="00000500000000000000" pitchFamily="2" charset="0"/>
              </a:rPr>
              <a:t>Enquanto o fornecedor elabora a proposta, você prossegue com outras consultas. </a:t>
            </a:r>
          </a:p>
          <a:p>
            <a:pPr marL="285750" indent="-285750">
              <a:buFontTx/>
              <a:buChar char="-"/>
            </a:pPr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07BB350-D936-4801-AF89-8A657F4547BB}"/>
              </a:ext>
            </a:extLst>
          </p:cNvPr>
          <p:cNvSpPr txBox="1"/>
          <p:nvPr/>
        </p:nvSpPr>
        <p:spPr>
          <a:xfrm>
            <a:off x="834887" y="1767854"/>
            <a:ext cx="983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Atualmente, os principais métodos de consulta são: </a:t>
            </a:r>
            <a:r>
              <a:rPr lang="pt-BR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cotações, </a:t>
            </a:r>
            <a:r>
              <a:rPr lang="pt-BR" b="1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ortais de compras </a:t>
            </a:r>
            <a:r>
              <a:rPr lang="pt-BR" b="1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overnamentais, atas e contratos, bancos de preços e sites.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F3C8D01-F03E-4888-A69E-3129B83A308C}"/>
              </a:ext>
            </a:extLst>
          </p:cNvPr>
          <p:cNvSpPr txBox="1"/>
          <p:nvPr/>
        </p:nvSpPr>
        <p:spPr>
          <a:xfrm>
            <a:off x="834887" y="2623313"/>
            <a:ext cx="649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Vamos definir cada um deles e traçar a melhor estratégia de coleta.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8B80619-222A-40B5-A226-47984B42DA34}"/>
              </a:ext>
            </a:extLst>
          </p:cNvPr>
          <p:cNvSpPr txBox="1"/>
          <p:nvPr/>
        </p:nvSpPr>
        <p:spPr>
          <a:xfrm>
            <a:off x="834886" y="3429000"/>
            <a:ext cx="6493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As cotações </a:t>
            </a:r>
            <a:r>
              <a:rPr lang="pt-BR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são propostas de fornecimento enviadas pelas empresas, detalhando os valores praticados. Devendo conter prazo de validade, dados e assinatura.</a:t>
            </a:r>
          </a:p>
          <a:p>
            <a:endParaRPr lang="pt-BR" dirty="0"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Para solicitar cotações é indicado que seja enviado também o Termo de Referência, para uma descrição completa do fornecimento do objeto, evitando assim erros nas estimativas por parte dos fornecedores.  </a:t>
            </a:r>
          </a:p>
        </p:txBody>
      </p:sp>
    </p:spTree>
    <p:extLst>
      <p:ext uri="{BB962C8B-B14F-4D97-AF65-F5344CB8AC3E}">
        <p14:creationId xmlns:p14="http://schemas.microsoft.com/office/powerpoint/2010/main" val="123080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F531CB24-262E-4323-B9D5-BCD31439E0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1" b="92160" l="10000" r="90000">
                        <a14:foregroundMark x1="41667" y1="16124" x2="41667" y2="16124"/>
                        <a14:foregroundMark x1="63929" y1="21450" x2="63929" y2="21450"/>
                        <a14:foregroundMark x1="55000" y1="79290" x2="55000" y2="79290"/>
                        <a14:foregroundMark x1="51071" y1="92160" x2="51071" y2="92160"/>
                        <a14:foregroundMark x1="24048" y1="37574" x2="24048" y2="37574"/>
                        <a14:foregroundMark x1="23810" y1="53846" x2="23810" y2="53846"/>
                        <a14:foregroundMark x1="36071" y1="53107" x2="36071" y2="53107"/>
                        <a14:foregroundMark x1="78810" y1="32840" x2="78810" y2="32840"/>
                        <a14:foregroundMark x1="74762" y1="55325" x2="74762" y2="55325"/>
                        <a14:foregroundMark x1="61667" y1="51923" x2="61667" y2="51923"/>
                        <a14:foregroundMark x1="11429" y1="53846" x2="11429" y2="53846"/>
                        <a14:foregroundMark x1="28095" y1="82988" x2="28095" y2="82988"/>
                        <a14:foregroundMark x1="34643" y1="82396" x2="34643" y2="82396"/>
                        <a14:foregroundMark x1="67976" y1="84615" x2="67976" y2="84615"/>
                        <a14:foregroundMark x1="72500" y1="83876" x2="72500" y2="83876"/>
                        <a14:foregroundMark x1="80357" y1="80178" x2="80357" y2="80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65" y="403364"/>
            <a:ext cx="927653" cy="74654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07BB350-D936-4801-AF89-8A657F4547BB}"/>
              </a:ext>
            </a:extLst>
          </p:cNvPr>
          <p:cNvSpPr txBox="1"/>
          <p:nvPr/>
        </p:nvSpPr>
        <p:spPr>
          <a:xfrm>
            <a:off x="927653" y="945184"/>
            <a:ext cx="98331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 p</a:t>
            </a:r>
            <a:r>
              <a:rPr lang="pt-BR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ortais de compras </a:t>
            </a:r>
            <a:r>
              <a:rPr lang="pt-BR" b="1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pt-BR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overnamentais</a:t>
            </a:r>
            <a:r>
              <a:rPr lang="pt-BR" b="1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funcionam como repositórios de licitações realizadas. Eles estão online e podem ser encontrados facilmente nos mais variados âmbitos.</a:t>
            </a:r>
          </a:p>
          <a:p>
            <a:r>
              <a:rPr lang="pt-BR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Alguns exemplos são: </a:t>
            </a:r>
            <a:r>
              <a:rPr lang="pt-BR" dirty="0" err="1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Comprasnet</a:t>
            </a:r>
            <a:r>
              <a:rPr lang="pt-BR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(Governo Federal), BEC – Bolsa Eletrônica do </a:t>
            </a:r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stado de São Paulo e Portal SIGA (Estado do Rio de Janeiro).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3C9B1E8-DD49-49FD-9445-5BF17AAC9835}"/>
              </a:ext>
            </a:extLst>
          </p:cNvPr>
          <p:cNvSpPr txBox="1"/>
          <p:nvPr/>
        </p:nvSpPr>
        <p:spPr>
          <a:xfrm>
            <a:off x="927653" y="2671553"/>
            <a:ext cx="68911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Atas e contratos </a:t>
            </a:r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 próprio órgão podem ser ótimas fontes de preço e até mesmo de consulta a fornecedores, porém é importante atentar para que as </a:t>
            </a:r>
            <a:r>
              <a:rPr lang="pt-BR" dirty="0">
                <a:latin typeface="Montserrat" panose="00000500000000000000" pitchFamily="2" charset="0"/>
              </a:rPr>
              <a:t>datas não se diferenciem em mais de 180 (cento e oitenta) dias da indicação da estimativa do valor da contratação, ou cujos contratos ainda estejam em execução.</a:t>
            </a:r>
            <a:endParaRPr lang="pt-BR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19A587D-6CC4-453B-A30E-B942A8F16327}"/>
              </a:ext>
            </a:extLst>
          </p:cNvPr>
          <p:cNvSpPr txBox="1"/>
          <p:nvPr/>
        </p:nvSpPr>
        <p:spPr>
          <a:xfrm>
            <a:off x="8004314" y="2623313"/>
            <a:ext cx="3220277" cy="34470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Montserrat" panose="00000500000000000000" pitchFamily="2" charset="0"/>
              </a:rPr>
              <a:t>Atenção!</a:t>
            </a:r>
          </a:p>
          <a:p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>
                <a:latin typeface="Montserrat" panose="00000500000000000000" pitchFamily="2" charset="0"/>
              </a:rPr>
              <a:t>Bancos de preços são ferramentas pagas.</a:t>
            </a:r>
          </a:p>
          <a:p>
            <a:r>
              <a:rPr lang="pt-BR" dirty="0">
                <a:latin typeface="Montserrat" panose="00000500000000000000" pitchFamily="2" charset="0"/>
              </a:rPr>
              <a:t>Alguns até oferecem assinaturas testes que variam de uma semana a um mês.</a:t>
            </a:r>
          </a:p>
          <a:p>
            <a:r>
              <a:rPr lang="pt-BR" dirty="0">
                <a:latin typeface="Montserrat" panose="00000500000000000000" pitchFamily="2" charset="0"/>
              </a:rPr>
              <a:t>Tenha isso em mente, para que sua pesquisa não dependa exclusivamente deles.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72546D-60C0-4751-A8AF-4367F77531EF}"/>
              </a:ext>
            </a:extLst>
          </p:cNvPr>
          <p:cNvSpPr txBox="1"/>
          <p:nvPr/>
        </p:nvSpPr>
        <p:spPr>
          <a:xfrm>
            <a:off x="967409" y="4633976"/>
            <a:ext cx="68911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 bancos de preços </a:t>
            </a:r>
            <a:r>
              <a:rPr lang="pt-BR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são plataformas de busca que englobam uma maior variedade de licitações. </a:t>
            </a:r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Incluindo facilidades como filtros e até ferramentas de cálculos de preços.</a:t>
            </a:r>
          </a:p>
          <a:p>
            <a:r>
              <a:rPr lang="pt-BR" dirty="0">
                <a:solidFill>
                  <a:srgbClr val="000000"/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Exemplos: cotacaozenite.com.br e bancodeprecos.com.br.</a:t>
            </a:r>
          </a:p>
        </p:txBody>
      </p:sp>
    </p:spTree>
    <p:extLst>
      <p:ext uri="{BB962C8B-B14F-4D97-AF65-F5344CB8AC3E}">
        <p14:creationId xmlns:p14="http://schemas.microsoft.com/office/powerpoint/2010/main" val="343819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991EBBD7-D271-415B-9A49-54786117B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F531CB24-262E-4323-B9D5-BCD31439E0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1" b="92160" l="10000" r="90000">
                        <a14:foregroundMark x1="41667" y1="16124" x2="41667" y2="16124"/>
                        <a14:foregroundMark x1="63929" y1="21450" x2="63929" y2="21450"/>
                        <a14:foregroundMark x1="55000" y1="79290" x2="55000" y2="79290"/>
                        <a14:foregroundMark x1="51071" y1="92160" x2="51071" y2="92160"/>
                        <a14:foregroundMark x1="24048" y1="37574" x2="24048" y2="37574"/>
                        <a14:foregroundMark x1="23810" y1="53846" x2="23810" y2="53846"/>
                        <a14:foregroundMark x1="36071" y1="53107" x2="36071" y2="53107"/>
                        <a14:foregroundMark x1="78810" y1="32840" x2="78810" y2="32840"/>
                        <a14:foregroundMark x1="74762" y1="55325" x2="74762" y2="55325"/>
                        <a14:foregroundMark x1="61667" y1="51923" x2="61667" y2="51923"/>
                        <a14:foregroundMark x1="11429" y1="53846" x2="11429" y2="53846"/>
                        <a14:foregroundMark x1="28095" y1="82988" x2="28095" y2="82988"/>
                        <a14:foregroundMark x1="34643" y1="82396" x2="34643" y2="82396"/>
                        <a14:foregroundMark x1="67976" y1="84615" x2="67976" y2="84615"/>
                        <a14:foregroundMark x1="72500" y1="83876" x2="72500" y2="83876"/>
                        <a14:foregroundMark x1="80357" y1="80178" x2="80357" y2="80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65" y="403364"/>
            <a:ext cx="927653" cy="74654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07BB350-D936-4801-AF89-8A657F4547BB}"/>
              </a:ext>
            </a:extLst>
          </p:cNvPr>
          <p:cNvSpPr txBox="1"/>
          <p:nvPr/>
        </p:nvSpPr>
        <p:spPr>
          <a:xfrm>
            <a:off x="927653" y="937869"/>
            <a:ext cx="98331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 sites </a:t>
            </a:r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podem ser utilizados como ferramenta de pesquisa de preços complementar.</a:t>
            </a:r>
          </a:p>
          <a:p>
            <a:r>
              <a:rPr lang="pt-BR" dirty="0">
                <a:latin typeface="Montserrat" panose="00000500000000000000" pitchFamily="2" charset="0"/>
              </a:rPr>
              <a:t>Nos casos em que não tiverem sido obtidos resultados suficientes para refletir a realidade do mercado público ou apenas cotações.</a:t>
            </a:r>
          </a:p>
          <a:p>
            <a:endParaRPr lang="pt-BR" dirty="0">
              <a:latin typeface="Montserrat" panose="00000500000000000000" pitchFamily="2" charset="0"/>
            </a:endParaRPr>
          </a:p>
          <a:p>
            <a:r>
              <a:rPr lang="pt-BR" dirty="0">
                <a:latin typeface="Montserrat" panose="00000500000000000000" pitchFamily="2" charset="0"/>
              </a:rPr>
              <a:t>Nestas hipótese, o servidor responsável deverá atestar a fonte das informações obtidas, de preferência junto a sites de fornecedores reconhecidos, com a indicação da data de referência ou de acess</a:t>
            </a:r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o.</a:t>
            </a:r>
            <a:endParaRPr lang="pt-BR" dirty="0">
              <a:solidFill>
                <a:srgbClr val="000000"/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1280F88F-DE48-49EB-AFCB-36D0963F9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69" y="3433237"/>
            <a:ext cx="4002157" cy="2184349"/>
          </a:xfrm>
          <a:prstGeom prst="rect">
            <a:avLst/>
          </a:prstGeom>
        </p:spPr>
      </p:pic>
      <p:pic>
        <p:nvPicPr>
          <p:cNvPr id="6" name="Imagem 5" descr="Interface gráfica do usuário, Texto, Email&#10;&#10;Descrição gerada automaticamente">
            <a:extLst>
              <a:ext uri="{FF2B5EF4-FFF2-40B4-BE49-F238E27FC236}">
                <a16:creationId xmlns:a16="http://schemas.microsoft.com/office/drawing/2014/main" id="{598F8F53-400A-4234-B5E3-72A19245F5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" b="6008"/>
          <a:stretch/>
        </p:blipFill>
        <p:spPr>
          <a:xfrm>
            <a:off x="6414051" y="3446001"/>
            <a:ext cx="4002158" cy="2040399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2025245C-928B-4D0E-A9ED-0C0DD1838B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56" y="4016861"/>
            <a:ext cx="1350841" cy="1017104"/>
          </a:xfrm>
          <a:prstGeom prst="rect">
            <a:avLst/>
          </a:prstGeom>
        </p:spPr>
      </p:pic>
      <p:pic>
        <p:nvPicPr>
          <p:cNvPr id="14" name="Imagem 13" descr="Ícone&#10;&#10;Descrição gerada automaticamente">
            <a:extLst>
              <a:ext uri="{FF2B5EF4-FFF2-40B4-BE49-F238E27FC236}">
                <a16:creationId xmlns:a16="http://schemas.microsoft.com/office/drawing/2014/main" id="{DD3D8A19-7234-476C-A84C-7DBF030375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24" y="4146719"/>
            <a:ext cx="757387" cy="75738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3AC9FD-655E-4543-9613-6D7BFFE7F4A0}"/>
              </a:ext>
            </a:extLst>
          </p:cNvPr>
          <p:cNvSpPr txBox="1"/>
          <p:nvPr/>
        </p:nvSpPr>
        <p:spPr>
          <a:xfrm>
            <a:off x="1033669" y="5810360"/>
            <a:ext cx="400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Montserrat" panose="00000500000000000000" pitchFamily="2" charset="0"/>
              </a:rPr>
              <a:t>Teclado USB – R$ 39,90 (multilaser.com.br – acessado em 23/02/2021)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9F54E0A-7B13-4CE9-89F0-4C72751E86DC}"/>
              </a:ext>
            </a:extLst>
          </p:cNvPr>
          <p:cNvSpPr txBox="1"/>
          <p:nvPr/>
        </p:nvSpPr>
        <p:spPr>
          <a:xfrm>
            <a:off x="6414051" y="5776127"/>
            <a:ext cx="4002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Montserrat" panose="00000500000000000000" pitchFamily="2" charset="0"/>
              </a:rPr>
              <a:t>Teclado – R$ 27,10 (mercadolivre.com.br – vendedor desconhecido – sem data de acesso)</a:t>
            </a:r>
          </a:p>
        </p:txBody>
      </p:sp>
    </p:spTree>
    <p:extLst>
      <p:ext uri="{BB962C8B-B14F-4D97-AF65-F5344CB8AC3E}">
        <p14:creationId xmlns:p14="http://schemas.microsoft.com/office/powerpoint/2010/main" val="2064879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dispersão&#10;&#10;Descrição gerada automaticamente">
            <a:extLst>
              <a:ext uri="{FF2B5EF4-FFF2-40B4-BE49-F238E27FC236}">
                <a16:creationId xmlns:a16="http://schemas.microsoft.com/office/drawing/2014/main" id="{9CDE1116-BAFF-4902-88B4-06303EF76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BA5D833-0C9F-4387-9988-C3B7C490840F}"/>
              </a:ext>
            </a:extLst>
          </p:cNvPr>
          <p:cNvSpPr/>
          <p:nvPr/>
        </p:nvSpPr>
        <p:spPr>
          <a:xfrm>
            <a:off x="3154019" y="1249016"/>
            <a:ext cx="6427304" cy="4359965"/>
          </a:xfrm>
          <a:prstGeom prst="rect">
            <a:avLst/>
          </a:prstGeom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546D8B38-EED8-40AE-BC63-65FB6F9D397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375" r="90469">
                        <a14:foregroundMark x1="17813" y1="26406" x2="17813" y2="26406"/>
                        <a14:foregroundMark x1="26563" y1="33906" x2="26563" y2="33906"/>
                        <a14:foregroundMark x1="54375" y1="25781" x2="54375" y2="25781"/>
                        <a14:foregroundMark x1="73906" y1="26563" x2="73906" y2="26563"/>
                        <a14:foregroundMark x1="72344" y1="27500" x2="73281" y2="31406"/>
                        <a14:foregroundMark x1="90469" y1="54844" x2="90469" y2="54844"/>
                        <a14:foregroundMark x1="9375" y1="55781" x2="9375" y2="55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0998"/>
            <a:ext cx="6096000" cy="609600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C624433-C689-4A83-B0EB-C2C28ACFBA49}"/>
              </a:ext>
            </a:extLst>
          </p:cNvPr>
          <p:cNvSpPr/>
          <p:nvPr/>
        </p:nvSpPr>
        <p:spPr>
          <a:xfrm>
            <a:off x="3200816" y="2551835"/>
            <a:ext cx="57903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Conquistando</a:t>
            </a:r>
          </a:p>
          <a:p>
            <a:r>
              <a:rPr lang="pt-BR" sz="5400" b="1" dirty="0">
                <a:ln w="22225">
                  <a:noFill/>
                  <a:prstDash val="solid"/>
                </a:ln>
                <a:solidFill>
                  <a:srgbClr val="CEB23A"/>
                </a:solidFill>
                <a:latin typeface="Montserrat" panose="00000500000000000000" pitchFamily="2" charset="0"/>
              </a:rPr>
              <a:t>            cotações</a:t>
            </a:r>
          </a:p>
        </p:txBody>
      </p:sp>
    </p:spTree>
    <p:extLst>
      <p:ext uri="{BB962C8B-B14F-4D97-AF65-F5344CB8AC3E}">
        <p14:creationId xmlns:p14="http://schemas.microsoft.com/office/powerpoint/2010/main" val="2503449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2214</TotalTime>
  <Words>1703</Words>
  <Application>Microsoft Office PowerPoint</Application>
  <PresentationFormat>Widescreen</PresentationFormat>
  <Paragraphs>158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Montserrat SemiBold</vt:lpstr>
      <vt:lpstr>Raleway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Artur Braga</dc:creator>
  <cp:lastModifiedBy>Nathalia Rodrigues Cordeiro </cp:lastModifiedBy>
  <cp:revision>52</cp:revision>
  <dcterms:created xsi:type="dcterms:W3CDTF">2021-02-03T16:29:43Z</dcterms:created>
  <dcterms:modified xsi:type="dcterms:W3CDTF">2021-11-12T13:35:57Z</dcterms:modified>
</cp:coreProperties>
</file>